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2"/>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18"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2" autoAdjust="0"/>
    <p:restoredTop sz="64286" autoAdjust="0"/>
  </p:normalViewPr>
  <p:slideViewPr>
    <p:cSldViewPr snapToGrid="0">
      <p:cViewPr>
        <p:scale>
          <a:sx n="50" d="100"/>
          <a:sy n="50" d="100"/>
        </p:scale>
        <p:origin x="1687" y="93"/>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r>
              <a:rPr lang="en-US" sz="1200" b="1" kern="1200" dirty="0">
                <a:solidFill>
                  <a:schemeClr val="tx1"/>
                </a:solidFill>
                <a:effectLst/>
                <a:latin typeface="+mn-lt"/>
                <a:ea typeface="+mn-ea"/>
                <a:cs typeface="+mn-cs"/>
              </a:rPr>
              <a:t>Update to use Extended Security Updates</a:t>
            </a:r>
          </a:p>
          <a:p>
            <a:r>
              <a:rPr lang="en-US" sz="1200" b="1" kern="1200" dirty="0">
                <a:solidFill>
                  <a:schemeClr val="tx1"/>
                </a:solidFill>
                <a:effectLst/>
                <a:latin typeface="+mn-lt"/>
                <a:ea typeface="+mn-ea"/>
                <a:cs typeface="+mn-cs"/>
              </a:rPr>
              <a:t>Add TCO </a:t>
            </a:r>
            <a:r>
              <a:rPr lang="en-US" sz="1200" b="1" kern="1200" dirty="0" err="1">
                <a:solidFill>
                  <a:schemeClr val="tx1"/>
                </a:solidFill>
                <a:effectLst/>
                <a:latin typeface="+mn-lt"/>
                <a:ea typeface="+mn-ea"/>
                <a:cs typeface="+mn-cs"/>
              </a:rPr>
              <a:t>calc</a:t>
            </a:r>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 high-level cost/benefit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a:t>
            </a:r>
            <a:r>
              <a:rPr lang="en-US" sz="1200" b="0" i="0" kern="1200" dirty="0" err="1">
                <a:solidFill>
                  <a:schemeClr val="tx1"/>
                </a:solidFill>
                <a:effectLst/>
                <a:latin typeface="+mn-lt"/>
                <a:ea typeface="+mn-ea"/>
                <a:cs typeface="+mn-cs"/>
              </a:rPr>
              <a:t>rebiuld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premium assurance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Region/country</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7/12/2018 8:20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sv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23.xml"/><Relationship Id="rId16" Type="http://schemas.openxmlformats.org/officeDocument/2006/relationships/image" Target="../media/image27.svg"/><Relationship Id="rId20" Type="http://schemas.openxmlformats.org/officeDocument/2006/relationships/image" Target="../media/image31.svg"/><Relationship Id="rId29"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4.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14.jpe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35.sv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42.svg"/><Relationship Id="rId5" Type="http://schemas.openxmlformats.org/officeDocument/2006/relationships/image" Target="../media/image51.svg"/><Relationship Id="rId10" Type="http://schemas.openxmlformats.org/officeDocument/2006/relationships/image" Target="../media/image41.pn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large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pic>
        <p:nvPicPr>
          <p:cNvPr id="6" name="Picture 5">
            <a:extLst>
              <a:ext uri="{FF2B5EF4-FFF2-40B4-BE49-F238E27FC236}">
                <a16:creationId xmlns:a16="http://schemas.microsoft.com/office/drawing/2014/main" id="{9D522A8C-0384-4278-91F1-B7039409E0BE}"/>
              </a:ext>
            </a:extLst>
          </p:cNvPr>
          <p:cNvPicPr>
            <a:picLocks noChangeAspect="1"/>
          </p:cNvPicPr>
          <p:nvPr/>
        </p:nvPicPr>
        <p:blipFill>
          <a:blip r:embed="rId4"/>
          <a:stretch>
            <a:fillRect/>
          </a:stretch>
        </p:blipFill>
        <p:spPr>
          <a:xfrm>
            <a:off x="5761783" y="4640431"/>
            <a:ext cx="1599137" cy="397551"/>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6892292"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Extended Security Updates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 Virtual Machines</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years of Extended Security Updates for Azure Virtual Machines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Snagit_PPTA0BF">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6611" y="1686565"/>
            <a:ext cx="525313" cy="484239"/>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567786" y="3239315"/>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IaaS VMs</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5540" y="4004059"/>
            <a:ext cx="552612" cy="509403"/>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3"/>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485364" y="5579046"/>
            <a:ext cx="1648952" cy="677108"/>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PostgreSQL/MySQL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IaaS VMs</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0833" y="2409353"/>
            <a:ext cx="672848" cy="563314"/>
          </a:xfrm>
          <a:prstGeom prst="rect">
            <a:avLst/>
          </a:prstGeom>
        </p:spPr>
      </p:pic>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1"/>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485363" y="3653577"/>
            <a:ext cx="1655149"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485363" y="2396215"/>
            <a:ext cx="163979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463815" y="4693913"/>
            <a:ext cx="1670501"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pic>
        <p:nvPicPr>
          <p:cNvPr id="7" name="Picture 6">
            <a:extLst>
              <a:ext uri="{FF2B5EF4-FFF2-40B4-BE49-F238E27FC236}">
                <a16:creationId xmlns:a16="http://schemas.microsoft.com/office/drawing/2014/main" id="{09B8BD90-1E64-46EE-AA29-11D2D2726686}"/>
              </a:ext>
            </a:extLst>
          </p:cNvPr>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10076611" y="2779417"/>
            <a:ext cx="541541" cy="541541"/>
          </a:xfrm>
          <a:prstGeom prst="rect">
            <a:avLst/>
          </a:prstGeom>
        </p:spPr>
      </p:pic>
      <p:pic>
        <p:nvPicPr>
          <p:cNvPr id="58" name="Picture 57">
            <a:extLst>
              <a:ext uri="{FF2B5EF4-FFF2-40B4-BE49-F238E27FC236}">
                <a16:creationId xmlns:a16="http://schemas.microsoft.com/office/drawing/2014/main" id="{0B587D50-519D-4511-B9DD-7C02E0F83E5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46443" y="5078884"/>
            <a:ext cx="605761" cy="560625"/>
          </a:xfrm>
          <a:prstGeom prst="rect">
            <a:avLst/>
          </a:prstGeom>
        </p:spPr>
      </p:pic>
      <p:pic>
        <p:nvPicPr>
          <p:cNvPr id="60" name="Picture 59">
            <a:extLst>
              <a:ext uri="{FF2B5EF4-FFF2-40B4-BE49-F238E27FC236}">
                <a16:creationId xmlns:a16="http://schemas.microsoft.com/office/drawing/2014/main" id="{0EA05036-9D01-46D4-9A1E-390DCF0CBA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577942" y="5078883"/>
            <a:ext cx="624644" cy="578101"/>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4651520" cy="3053947"/>
            <a:chOff x="7081678" y="1425610"/>
            <a:chExt cx="4651520"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10112583" y="2612582"/>
              <a:ext cx="1589910"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Kubernetes Service (AKS)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89877-4CFC-4C85-AE85-560FE80DCF54}"/>
              </a:ext>
            </a:extLst>
          </p:cNvPr>
          <p:cNvPicPr>
            <a:picLocks noChangeAspect="1"/>
          </p:cNvPicPr>
          <p:nvPr/>
        </p:nvPicPr>
        <p:blipFill>
          <a:blip r:embed="rId3"/>
          <a:stretch>
            <a:fillRect/>
          </a:stretch>
        </p:blipFill>
        <p:spPr>
          <a:xfrm>
            <a:off x="7982622" y="1946851"/>
            <a:ext cx="2621688" cy="4365358"/>
          </a:xfrm>
          <a:prstGeom prst="rect">
            <a:avLst/>
          </a:prstGeom>
        </p:spPr>
      </p:pic>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 name="TextBox 65">
            <a:extLst>
              <a:ext uri="{FF2B5EF4-FFF2-40B4-BE49-F238E27FC236}">
                <a16:creationId xmlns:a16="http://schemas.microsoft.com/office/drawing/2014/main" id="{C3E83CFB-09C5-4BF7-85E3-21EDA61BA095}"/>
              </a:ext>
            </a:extLst>
          </p:cNvPr>
          <p:cNvSpPr txBox="1"/>
          <p:nvPr/>
        </p:nvSpPr>
        <p:spPr>
          <a:xfrm>
            <a:off x="8732611" y="1454016"/>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7974258" y="1946850"/>
            <a:ext cx="2621688" cy="4360449"/>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7361" y="310810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6097" y="3131759"/>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8982583" y="5385398"/>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7500" y="4225408"/>
            <a:ext cx="504128" cy="673072"/>
          </a:xfrm>
          <a:prstGeom prst="rect">
            <a:avLst/>
          </a:prstGeom>
        </p:spPr>
      </p:pic>
      <p:sp>
        <p:nvSpPr>
          <p:cNvPr id="10" name="TextBox 73">
            <a:extLst>
              <a:ext uri="{FF2B5EF4-FFF2-40B4-BE49-F238E27FC236}">
                <a16:creationId xmlns:a16="http://schemas.microsoft.com/office/drawing/2014/main" id="{505AF010-DF01-49FC-967C-36FCF6F33AA1}"/>
              </a:ext>
            </a:extLst>
          </p:cNvPr>
          <p:cNvSpPr txBox="1"/>
          <p:nvPr/>
        </p:nvSpPr>
        <p:spPr>
          <a:xfrm>
            <a:off x="8671562" y="378461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761299" y="193639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495962" y="483848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477436" y="585948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798319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9149059" y="3455558"/>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3" name="Straight Connector 22">
            <a:extLst>
              <a:ext uri="{FF2B5EF4-FFF2-40B4-BE49-F238E27FC236}">
                <a16:creationId xmlns:a16="http://schemas.microsoft.com/office/drawing/2014/main" id="{AC7A750C-87D1-4C93-B6A6-2600A547710A}"/>
              </a:ext>
            </a:extLst>
          </p:cNvPr>
          <p:cNvCxnSpPr>
            <a:cxnSpLocks/>
          </p:cNvCxnSpPr>
          <p:nvPr/>
        </p:nvCxnSpPr>
        <p:spPr>
          <a:xfrm>
            <a:off x="7982622" y="3869893"/>
            <a:ext cx="2613324" cy="0"/>
          </a:xfrm>
          <a:prstGeom prst="line">
            <a:avLst/>
          </a:prstGeom>
          <a:noFill/>
          <a:ln w="25400" cap="rnd" cmpd="sng" algn="ctr">
            <a:solidFill>
              <a:srgbClr val="353535">
                <a:alpha val="35000"/>
              </a:srgbClr>
            </a:solidFill>
            <a:prstDash val="sysDot"/>
            <a:headEnd type="none"/>
            <a:tailEnd type="none"/>
          </a:ln>
          <a:effectLst/>
        </p:spPr>
      </p:cxnSp>
      <p:pic>
        <p:nvPicPr>
          <p:cNvPr id="24" name="Picture 23">
            <a:extLst>
              <a:ext uri="{FF2B5EF4-FFF2-40B4-BE49-F238E27FC236}">
                <a16:creationId xmlns:a16="http://schemas.microsoft.com/office/drawing/2014/main" id="{9A518572-EEC3-4B39-9AF1-4457AA5D09BC}"/>
              </a:ext>
            </a:extLst>
          </p:cNvPr>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8533443" y="2337788"/>
            <a:ext cx="437940" cy="437940"/>
          </a:xfrm>
          <a:prstGeom prst="rect">
            <a:avLst/>
          </a:prstGeom>
        </p:spPr>
      </p:pic>
      <p:pic>
        <p:nvPicPr>
          <p:cNvPr id="28" name="Picture 27">
            <a:extLst>
              <a:ext uri="{FF2B5EF4-FFF2-40B4-BE49-F238E27FC236}">
                <a16:creationId xmlns:a16="http://schemas.microsoft.com/office/drawing/2014/main" id="{7568F7DE-52D9-42CB-BFE7-D8D8FA6DC393}"/>
              </a:ext>
            </a:extLst>
          </p:cNvPr>
          <p:cNvPicPr>
            <a:picLocks noChangeAspect="1"/>
          </p:cNvPicPr>
          <p:nvPr/>
        </p:nvPicPr>
        <p:blipFill>
          <a:blip r:embed="rId13" cstate="print">
            <a:biLevel thresh="75000"/>
            <a:extLst>
              <a:ext uri="{28A0092B-C50C-407E-A947-70E740481C1C}">
                <a14:useLocalDpi xmlns:a14="http://schemas.microsoft.com/office/drawing/2010/main" val="0"/>
              </a:ext>
            </a:extLst>
          </a:blip>
          <a:stretch>
            <a:fillRect/>
          </a:stretch>
        </p:blipFill>
        <p:spPr>
          <a:xfrm>
            <a:off x="9626671" y="2296846"/>
            <a:ext cx="502739" cy="502739"/>
          </a:xfrm>
          <a:prstGeom prst="rect">
            <a:avLst/>
          </a:prstGeom>
        </p:spPr>
      </p:pic>
      <p:sp>
        <p:nvSpPr>
          <p:cNvPr id="29" name="TextBox 83">
            <a:extLst>
              <a:ext uri="{FF2B5EF4-FFF2-40B4-BE49-F238E27FC236}">
                <a16:creationId xmlns:a16="http://schemas.microsoft.com/office/drawing/2014/main" id="{E4CE6C0C-DB42-481C-8565-1A10E1BA24A2}"/>
              </a:ext>
            </a:extLst>
          </p:cNvPr>
          <p:cNvSpPr txBox="1"/>
          <p:nvPr/>
        </p:nvSpPr>
        <p:spPr>
          <a:xfrm>
            <a:off x="8007613" y="2651712"/>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Apps</a:t>
            </a:r>
          </a:p>
        </p:txBody>
      </p:sp>
      <p:sp>
        <p:nvSpPr>
          <p:cNvPr id="30" name="TextBox 83">
            <a:extLst>
              <a:ext uri="{FF2B5EF4-FFF2-40B4-BE49-F238E27FC236}">
                <a16:creationId xmlns:a16="http://schemas.microsoft.com/office/drawing/2014/main" id="{760292D3-6794-4AC8-8A1A-B9705873FE1F}"/>
              </a:ext>
            </a:extLst>
          </p:cNvPr>
          <p:cNvSpPr txBox="1"/>
          <p:nvPr/>
        </p:nvSpPr>
        <p:spPr>
          <a:xfrm>
            <a:off x="9149058" y="2647874"/>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Stream Analytics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52620"/>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t>
            </a:r>
            <a:r>
              <a:rPr lang="en-US" sz="1600" dirty="0" err="1">
                <a:solidFill>
                  <a:schemeClr val="tx1"/>
                </a:solidFill>
              </a:rPr>
              <a:t>async</a:t>
            </a:r>
            <a:r>
              <a:rPr lang="en-US" sz="1600" dirty="0">
                <a:solidFill>
                  <a:schemeClr val="tx1"/>
                </a:solidFill>
              </a:rPr>
              <a:t>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separate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2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pPr marL="0" indent="0">
              <a:buNone/>
            </a:pPr>
            <a:endParaRPr lang="en-US" sz="2400" dirty="0">
              <a:solidFill>
                <a:schemeClr val="tx1"/>
              </a:solidFill>
            </a:endParaRPr>
          </a:p>
          <a:p>
            <a:r>
              <a:rPr lang="en-US" sz="2400" dirty="0">
                <a:solidFill>
                  <a:schemeClr val="tx1"/>
                </a:solidFill>
              </a:rPr>
              <a:t>"</a:t>
            </a:r>
            <a:r>
              <a:rPr lang="en-US" sz="2400" i="1" dirty="0">
                <a:solidFill>
                  <a:schemeClr val="tx1"/>
                </a:solidFill>
              </a:rPr>
              <a:t>We are preparing for Windows and SQL Server 2008/R2 end of support and would like to better understand our options for upgrade and migration.", </a:t>
            </a:r>
            <a:r>
              <a:rPr lang="en-US" sz="2400" dirty="0">
                <a:solidFill>
                  <a:schemeClr val="tx1"/>
                </a:solidFill>
              </a:rPr>
              <a:t>Sloane Peterson, </a:t>
            </a:r>
            <a:r>
              <a:rPr lang="en-US" sz="2400" dirty="0" err="1">
                <a:solidFill>
                  <a:schemeClr val="tx1"/>
                </a:solidFill>
              </a:rPr>
              <a:t>Fabrikam</a:t>
            </a:r>
            <a:r>
              <a:rPr lang="en-US" sz="2400" dirty="0">
                <a:solidFill>
                  <a:schemeClr val="tx1"/>
                </a:solidFill>
              </a:rPr>
              <a:t> CIO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i="1" dirty="0">
                <a:solidFill>
                  <a:schemeClr val="tx1"/>
                </a:solidFill>
              </a:rPr>
              <a:t>"We need to minimize the amount of downtime during migration. How will we do this? What kind of downtime are we looking at?", </a:t>
            </a:r>
            <a:r>
              <a:rPr lang="en-US" sz="2800" dirty="0">
                <a:solidFill>
                  <a:schemeClr val="tx1"/>
                </a:solidFill>
              </a:rPr>
              <a:t>Jude Watkins, Director of Database Operations</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10" y="1747986"/>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endParaRPr lang="en-US" sz="3200" dirty="0">
              <a:solidFill>
                <a:schemeClr val="tx1"/>
              </a:solidFill>
            </a:endParaRP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18582</TotalTime>
  <Words>3625</Words>
  <Application>Microsoft Office PowerPoint</Application>
  <PresentationFormat>Widescreen</PresentationFormat>
  <Paragraphs>466</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532</cp:revision>
  <dcterms:created xsi:type="dcterms:W3CDTF">2016-01-21T23:17:09Z</dcterms:created>
  <dcterms:modified xsi:type="dcterms:W3CDTF">2018-07-12T16:27:13Z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